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31"/>
  </p:notesMasterIdLst>
  <p:sldIdLst>
    <p:sldId id="256" r:id="rId3"/>
    <p:sldId id="257" r:id="rId4"/>
    <p:sldId id="258" r:id="rId5"/>
    <p:sldId id="269" r:id="rId6"/>
    <p:sldId id="259" r:id="rId7"/>
    <p:sldId id="260" r:id="rId8"/>
    <p:sldId id="268" r:id="rId9"/>
    <p:sldId id="27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0E536-ACC2-44C7-A6EE-2232B4EBAEF9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4FA26-FF44-4A2E-BECC-4D97BDF10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0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6595-05F6-4BF1-8714-EEB37D61B26A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0415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6595-05F6-4BF1-8714-EEB37D61B26A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4334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6595-05F6-4BF1-8714-EEB37D61B26A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38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6595-05F6-4BF1-8714-EEB37D61B26A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3459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6595-05F6-4BF1-8714-EEB37D61B26A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2223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6595-05F6-4BF1-8714-EEB37D61B26A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6181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6595-05F6-4BF1-8714-EEB37D61B26A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0987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6595-05F6-4BF1-8714-EEB37D61B26A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107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79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1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231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488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10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206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464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018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662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15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9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23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24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35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68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7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33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96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58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50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87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1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67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07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7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38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3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6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D17FB-AC01-470C-8270-F03BE26203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30B77-C0DC-4888-A14D-7D9EE962A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ody.rountree@rsb.qc.ca" TargetMode="External"/><Relationship Id="rId2" Type="http://schemas.openxmlformats.org/officeDocument/2006/relationships/hyperlink" Target="mailto:cody.rountree23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dyrountree.weebly.com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8470" y="92356"/>
            <a:ext cx="9144000" cy="2387600"/>
          </a:xfrm>
        </p:spPr>
        <p:txBody>
          <a:bodyPr/>
          <a:lstStyle/>
          <a:p>
            <a:r>
              <a:rPr lang="en-US" dirty="0" smtClean="0"/>
              <a:t>WELCOME BACK!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was your summer?</a:t>
            </a:r>
          </a:p>
          <a:p>
            <a:endParaRPr lang="en-US" dirty="0"/>
          </a:p>
          <a:p>
            <a:r>
              <a:rPr lang="en-US" dirty="0" smtClean="0"/>
              <a:t>How was your long weekend?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86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/>
              <a:t>1 – </a:t>
            </a:r>
            <a:r>
              <a:rPr lang="en-CA" b="1" dirty="0"/>
              <a:t>Ethical </a:t>
            </a:r>
            <a:r>
              <a:rPr lang="en-CA" b="1" dirty="0" smtClean="0"/>
              <a:t>Profile </a:t>
            </a:r>
            <a:r>
              <a:rPr lang="en-CA" dirty="0" smtClean="0"/>
              <a:t>(why you think a certain way, how you see yourself, how </a:t>
            </a:r>
            <a:r>
              <a:rPr lang="en-US" dirty="0" smtClean="0"/>
              <a:t>do others see you; how this affects life choices)</a:t>
            </a:r>
            <a:endParaRPr lang="en-US" dirty="0"/>
          </a:p>
          <a:p>
            <a:pPr lvl="0"/>
            <a:r>
              <a:rPr lang="en-CA" dirty="0"/>
              <a:t>Administer a “personality” test to the students.  Determine the results and discuss.</a:t>
            </a:r>
            <a:endParaRPr lang="en-US" dirty="0"/>
          </a:p>
          <a:p>
            <a:pPr lvl="0"/>
            <a:r>
              <a:rPr lang="en-CA" dirty="0"/>
              <a:t>View videos on Celebrity role models.  Discuss.</a:t>
            </a:r>
            <a:endParaRPr lang="en-US" dirty="0"/>
          </a:p>
          <a:p>
            <a:pPr lvl="0"/>
            <a:r>
              <a:rPr lang="en-CA" dirty="0"/>
              <a:t>Complete handout on Celebrity role models.  Apply concepts of the ERC program.</a:t>
            </a:r>
            <a:endParaRPr lang="en-US" dirty="0"/>
          </a:p>
          <a:p>
            <a:pPr lvl="0"/>
            <a:r>
              <a:rPr lang="en-CA" dirty="0"/>
              <a:t>Complete the Ethical Profile worksheets on a given partner.</a:t>
            </a:r>
            <a:endParaRPr lang="en-US" dirty="0"/>
          </a:p>
          <a:p>
            <a:pPr lvl="0"/>
            <a:r>
              <a:rPr lang="en-CA" dirty="0"/>
              <a:t>Create a power point presentation on their partner.</a:t>
            </a:r>
            <a:endParaRPr lang="en-US" dirty="0"/>
          </a:p>
          <a:p>
            <a:pPr lvl="0"/>
            <a:r>
              <a:rPr lang="en-CA" dirty="0"/>
              <a:t>Present power point</a:t>
            </a:r>
            <a:endParaRPr lang="en-US" dirty="0"/>
          </a:p>
          <a:p>
            <a:pPr lvl="0"/>
            <a:r>
              <a:rPr lang="en-CA" dirty="0"/>
              <a:t>As an alternative, students may create a Facebook Page on bristle board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71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2 – </a:t>
            </a:r>
            <a:r>
              <a:rPr lang="en-CA" b="1" dirty="0" smtClean="0"/>
              <a:t>Future of Humanity (Mock Trial). </a:t>
            </a:r>
            <a:r>
              <a:rPr lang="en-CA" dirty="0" smtClean="0"/>
              <a:t>(</a:t>
            </a:r>
            <a:r>
              <a:rPr lang="en-CA" dirty="0"/>
              <a:t>C</a:t>
            </a:r>
            <a:r>
              <a:rPr lang="en-CA" dirty="0" smtClean="0"/>
              <a:t>ritically </a:t>
            </a:r>
            <a:r>
              <a:rPr lang="en-CA" dirty="0"/>
              <a:t>look at </a:t>
            </a:r>
            <a:r>
              <a:rPr lang="en-CA" dirty="0" smtClean="0"/>
              <a:t>your </a:t>
            </a:r>
            <a:r>
              <a:rPr lang="en-CA" dirty="0"/>
              <a:t>world </a:t>
            </a:r>
            <a:r>
              <a:rPr lang="en-CA" dirty="0" smtClean="0"/>
              <a:t>views </a:t>
            </a:r>
            <a:r>
              <a:rPr lang="en-CA" dirty="0"/>
              <a:t>and determine the future of </a:t>
            </a:r>
            <a:r>
              <a:rPr lang="en-CA" dirty="0" smtClean="0"/>
              <a:t>humanity. What are your views based on?</a:t>
            </a:r>
            <a:endParaRPr lang="en-US" dirty="0"/>
          </a:p>
          <a:p>
            <a:pPr lvl="0"/>
            <a:r>
              <a:rPr lang="en-CA" dirty="0"/>
              <a:t>Students are asked to create a mock trial putting “humanity” on trial for the crimes committed against itself.  </a:t>
            </a:r>
            <a:endParaRPr lang="en-US" dirty="0"/>
          </a:p>
          <a:p>
            <a:pPr lvl="0"/>
            <a:r>
              <a:rPr lang="en-CA" dirty="0"/>
              <a:t>Positive and negative aspects of society are presented</a:t>
            </a:r>
            <a:endParaRPr lang="en-US" dirty="0"/>
          </a:p>
          <a:p>
            <a:pPr lvl="0"/>
            <a:r>
              <a:rPr lang="en-CA" dirty="0"/>
              <a:t>The goal is to focus on the inherent good of humanity and how we, as individuals, have the power to determine our future.  </a:t>
            </a:r>
            <a:endParaRPr lang="en-US" dirty="0"/>
          </a:p>
          <a:p>
            <a:pPr lvl="0"/>
            <a:r>
              <a:rPr lang="en-CA" dirty="0"/>
              <a:t>Present the Mock Trial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391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3. Pilgrimage </a:t>
            </a:r>
            <a:r>
              <a:rPr lang="en-US" dirty="0" smtClean="0"/>
              <a:t>(</a:t>
            </a:r>
            <a:r>
              <a:rPr lang="en-CA" dirty="0"/>
              <a:t>the student’s ability to see religion as a personal journey and that everyone’s journey is </a:t>
            </a:r>
            <a:r>
              <a:rPr lang="en-CA" dirty="0" smtClean="0"/>
              <a:t>different</a:t>
            </a:r>
            <a:r>
              <a:rPr lang="en-CA" dirty="0"/>
              <a:t>)</a:t>
            </a:r>
            <a:r>
              <a:rPr lang="en-US" dirty="0" smtClean="0"/>
              <a:t> </a:t>
            </a:r>
          </a:p>
          <a:p>
            <a:pPr lvl="0"/>
            <a:r>
              <a:rPr lang="en-CA" dirty="0"/>
              <a:t>Show videos on argument for and against the existence of God.  </a:t>
            </a:r>
            <a:r>
              <a:rPr lang="en-CA" dirty="0" smtClean="0"/>
              <a:t>Discussions</a:t>
            </a:r>
            <a:endParaRPr lang="en-US" dirty="0"/>
          </a:p>
          <a:p>
            <a:pPr lvl="0"/>
            <a:r>
              <a:rPr lang="en-CA" dirty="0"/>
              <a:t>What is a pilgrimage?  Present videos.  </a:t>
            </a:r>
            <a:r>
              <a:rPr lang="en-CA" dirty="0" smtClean="0"/>
              <a:t>Discussions</a:t>
            </a:r>
            <a:endParaRPr lang="en-US" dirty="0"/>
          </a:p>
          <a:p>
            <a:pPr lvl="0"/>
            <a:r>
              <a:rPr lang="en-CA" dirty="0"/>
              <a:t>Have students read and answer questions on given handout on the Pilgrimage.</a:t>
            </a:r>
            <a:endParaRPr lang="en-US" dirty="0"/>
          </a:p>
          <a:p>
            <a:pPr lvl="0"/>
            <a:r>
              <a:rPr lang="en-CA" dirty="0"/>
              <a:t>What is SLAM POETRY?  Present </a:t>
            </a:r>
            <a:r>
              <a:rPr lang="en-CA" dirty="0" smtClean="0"/>
              <a:t>video examples</a:t>
            </a:r>
            <a:r>
              <a:rPr lang="en-CA" dirty="0"/>
              <a:t>.</a:t>
            </a:r>
            <a:endParaRPr lang="en-US" dirty="0"/>
          </a:p>
          <a:p>
            <a:pPr lvl="0"/>
            <a:r>
              <a:rPr lang="en-CA" dirty="0"/>
              <a:t>Have students create their own Slam Poems based on their view of religion</a:t>
            </a:r>
            <a:endParaRPr lang="en-US" dirty="0"/>
          </a:p>
          <a:p>
            <a:pPr lvl="0"/>
            <a:r>
              <a:rPr lang="en-CA" dirty="0"/>
              <a:t>Present poems.</a:t>
            </a:r>
            <a:endParaRPr lang="en-US" dirty="0"/>
          </a:p>
          <a:p>
            <a:pPr lvl="0"/>
            <a:r>
              <a:rPr lang="en-CA" dirty="0"/>
              <a:t>Answer and question session.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64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2" y="2495972"/>
            <a:ext cx="9601196" cy="33189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Term 1: Ethics</a:t>
            </a:r>
          </a:p>
          <a:p>
            <a:pPr marL="0" indent="0">
              <a:buNone/>
            </a:pPr>
            <a:r>
              <a:rPr lang="en-US" dirty="0" smtClean="0"/>
              <a:t>Term 2: Religion</a:t>
            </a:r>
          </a:p>
          <a:p>
            <a:pPr marL="0" indent="0">
              <a:buNone/>
            </a:pPr>
            <a:r>
              <a:rPr lang="en-US" dirty="0" smtClean="0"/>
              <a:t>Term 3: Both</a:t>
            </a:r>
          </a:p>
          <a:p>
            <a:pPr marL="0" indent="0">
              <a:buNone/>
            </a:pPr>
            <a:r>
              <a:rPr lang="en-US" b="1" dirty="0" smtClean="0"/>
              <a:t>Marks:</a:t>
            </a:r>
          </a:p>
          <a:p>
            <a:pPr>
              <a:buFontTx/>
              <a:buChar char="-"/>
            </a:pPr>
            <a:r>
              <a:rPr lang="en-US" dirty="0" smtClean="0"/>
              <a:t>Group discussions (communication skills)</a:t>
            </a:r>
          </a:p>
          <a:p>
            <a:pPr>
              <a:buFontTx/>
              <a:buChar char="-"/>
            </a:pPr>
            <a:r>
              <a:rPr lang="en-US" dirty="0" smtClean="0"/>
              <a:t>Participating in class</a:t>
            </a:r>
          </a:p>
          <a:p>
            <a:pPr>
              <a:buFontTx/>
              <a:buChar char="-"/>
            </a:pPr>
            <a:r>
              <a:rPr lang="en-US" dirty="0" smtClean="0"/>
              <a:t>Completing class work and assignments (questions from movies/videos, worksheets, handouts,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Ability to apply ethical concepts learnt and justify answers</a:t>
            </a:r>
          </a:p>
          <a:p>
            <a:pPr>
              <a:buFontTx/>
              <a:buChar char="-"/>
            </a:pPr>
            <a:r>
              <a:rPr lang="en-US" dirty="0" smtClean="0"/>
              <a:t>Major projects of the course (Ethical profile presentation, mock trial, slam poetry)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4313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Policy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 homework as much as possible (exceptions for major projects that need to be worked on at home as well as in class)</a:t>
            </a:r>
          </a:p>
          <a:p>
            <a:endParaRPr lang="en-US" dirty="0"/>
          </a:p>
          <a:p>
            <a:r>
              <a:rPr lang="en-US" dirty="0" smtClean="0"/>
              <a:t>However, that’s on you as a class! If work is not taken seriously, then whatever is not completed must be done at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23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know about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6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Personality Test</a:t>
            </a:r>
            <a:endParaRPr lang="en-US" dirty="0"/>
          </a:p>
        </p:txBody>
      </p:sp>
      <p:pic>
        <p:nvPicPr>
          <p:cNvPr id="4" name="Picture 2" descr="http://2.bp.blogspot.com/-9Q_Zr2TfyyM/T8KEUn2VXiI/AAAAAAAAAyI/gnbCjNDooeM/s1600/aptitude_test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0796" y="2557463"/>
            <a:ext cx="2850408" cy="3317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1294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0076" y="86915"/>
            <a:ext cx="83529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CA" sz="1600" b="1" dirty="0" smtClean="0"/>
              <a:t>When </a:t>
            </a:r>
            <a:r>
              <a:rPr lang="en-CA" sz="1600" b="1" dirty="0"/>
              <a:t>do you feel your best</a:t>
            </a:r>
            <a:r>
              <a:rPr lang="en-CA" sz="1600" b="1" dirty="0" smtClean="0"/>
              <a:t>?</a:t>
            </a:r>
          </a:p>
          <a:p>
            <a:pPr marL="342900" indent="-342900"/>
            <a:endParaRPr lang="en-CA" sz="1600" b="1" dirty="0"/>
          </a:p>
          <a:p>
            <a:r>
              <a:rPr lang="en-CA" sz="1600" dirty="0"/>
              <a:t>a. In the morning</a:t>
            </a:r>
          </a:p>
          <a:p>
            <a:r>
              <a:rPr lang="en-CA" sz="1600" dirty="0"/>
              <a:t>b. During the afternoon and early evening</a:t>
            </a:r>
          </a:p>
          <a:p>
            <a:r>
              <a:rPr lang="en-CA" sz="1600" dirty="0"/>
              <a:t>c. Late at </a:t>
            </a:r>
            <a:r>
              <a:rPr lang="en-CA" sz="1600" dirty="0" smtClean="0"/>
              <a:t>night</a:t>
            </a:r>
          </a:p>
          <a:p>
            <a:endParaRPr lang="en-CA" sz="1600" dirty="0"/>
          </a:p>
          <a:p>
            <a:r>
              <a:rPr lang="en-CA" sz="1600" dirty="0"/>
              <a:t>2. </a:t>
            </a:r>
            <a:r>
              <a:rPr lang="en-CA" sz="1600" b="1" dirty="0"/>
              <a:t>You usually </a:t>
            </a:r>
            <a:r>
              <a:rPr lang="en-CA" sz="1600" b="1" dirty="0" smtClean="0"/>
              <a:t>walk</a:t>
            </a:r>
          </a:p>
          <a:p>
            <a:endParaRPr lang="en-CA" sz="1600" b="1" dirty="0"/>
          </a:p>
          <a:p>
            <a:r>
              <a:rPr lang="en-CA" sz="1600" dirty="0"/>
              <a:t>a. Fairly fast, with long steps</a:t>
            </a:r>
          </a:p>
          <a:p>
            <a:r>
              <a:rPr lang="en-CA" sz="1600" dirty="0"/>
              <a:t>b. Fairly fast, with short, quick steps</a:t>
            </a:r>
          </a:p>
          <a:p>
            <a:r>
              <a:rPr lang="en-CA" sz="1600" dirty="0"/>
              <a:t>c. Less fast, head up, looking the world in the</a:t>
            </a:r>
          </a:p>
          <a:p>
            <a:r>
              <a:rPr lang="en-CA" sz="1600" dirty="0"/>
              <a:t>face</a:t>
            </a:r>
          </a:p>
          <a:p>
            <a:r>
              <a:rPr lang="en-CA" sz="1600" dirty="0"/>
              <a:t>d. Less fast, head down</a:t>
            </a:r>
          </a:p>
          <a:p>
            <a:r>
              <a:rPr lang="en-CA" sz="1600" dirty="0"/>
              <a:t>e. Very </a:t>
            </a:r>
            <a:r>
              <a:rPr lang="en-CA" sz="1600" dirty="0" smtClean="0"/>
              <a:t>slowly</a:t>
            </a:r>
          </a:p>
          <a:p>
            <a:endParaRPr lang="en-CA" sz="1600" dirty="0"/>
          </a:p>
          <a:p>
            <a:endParaRPr lang="en-CA" sz="1600" dirty="0"/>
          </a:p>
        </p:txBody>
      </p:sp>
      <p:sp>
        <p:nvSpPr>
          <p:cNvPr id="5" name="Rectangle 4"/>
          <p:cNvSpPr/>
          <p:nvPr/>
        </p:nvSpPr>
        <p:spPr>
          <a:xfrm>
            <a:off x="1730076" y="3728552"/>
            <a:ext cx="813690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/>
              <a:t>3. </a:t>
            </a:r>
            <a:r>
              <a:rPr lang="en-CA" sz="1600" b="1" dirty="0"/>
              <a:t>When talking to people </a:t>
            </a:r>
            <a:r>
              <a:rPr lang="en-CA" sz="1600" b="1" dirty="0" smtClean="0"/>
              <a:t>you</a:t>
            </a:r>
          </a:p>
          <a:p>
            <a:endParaRPr lang="en-CA" sz="1600" b="1" dirty="0"/>
          </a:p>
          <a:p>
            <a:r>
              <a:rPr lang="en-CA" sz="1600" dirty="0"/>
              <a:t>a. Stand with your arms folded</a:t>
            </a:r>
          </a:p>
          <a:p>
            <a:r>
              <a:rPr lang="en-CA" sz="1600" dirty="0"/>
              <a:t>b. Have your hands clasped</a:t>
            </a:r>
          </a:p>
          <a:p>
            <a:r>
              <a:rPr lang="en-CA" sz="1600" dirty="0"/>
              <a:t>c. Have one or both your hands on your hips</a:t>
            </a:r>
          </a:p>
          <a:p>
            <a:r>
              <a:rPr lang="en-CA" sz="1600" dirty="0"/>
              <a:t>d. Touch or push the person to whom you are</a:t>
            </a:r>
          </a:p>
          <a:p>
            <a:r>
              <a:rPr lang="en-CA" sz="1600" dirty="0"/>
              <a:t>talking</a:t>
            </a:r>
          </a:p>
          <a:p>
            <a:r>
              <a:rPr lang="en-CA" sz="1600" dirty="0"/>
              <a:t>e. Play with your ear, touch your chin, or</a:t>
            </a:r>
          </a:p>
          <a:p>
            <a:r>
              <a:rPr lang="en-CA" sz="1600" dirty="0"/>
              <a:t>smooth your hair</a:t>
            </a:r>
          </a:p>
          <a:p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125566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9763" y="211795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4. </a:t>
            </a:r>
            <a:r>
              <a:rPr lang="en-CA" b="1" dirty="0"/>
              <a:t>When relaxing, you sit </a:t>
            </a:r>
            <a:r>
              <a:rPr lang="en-CA" b="1" dirty="0" smtClean="0"/>
              <a:t>with</a:t>
            </a:r>
          </a:p>
          <a:p>
            <a:endParaRPr lang="en-CA" b="1" dirty="0"/>
          </a:p>
          <a:p>
            <a:r>
              <a:rPr lang="en-CA" dirty="0"/>
              <a:t>a. Your knees bent with your legs neatly side</a:t>
            </a:r>
          </a:p>
          <a:p>
            <a:r>
              <a:rPr lang="en-CA" dirty="0"/>
              <a:t>by side</a:t>
            </a:r>
          </a:p>
          <a:p>
            <a:r>
              <a:rPr lang="en-CA" dirty="0"/>
              <a:t>b. Your legs crossed</a:t>
            </a:r>
          </a:p>
          <a:p>
            <a:r>
              <a:rPr lang="en-CA" dirty="0"/>
              <a:t>c. Your legs stretched out or straight</a:t>
            </a:r>
          </a:p>
          <a:p>
            <a:r>
              <a:rPr lang="en-CA" dirty="0"/>
              <a:t>d. One leg curled under </a:t>
            </a:r>
            <a:r>
              <a:rPr lang="en-CA" dirty="0" smtClean="0"/>
              <a:t>you</a:t>
            </a:r>
          </a:p>
          <a:p>
            <a:endParaRPr lang="en-CA" dirty="0"/>
          </a:p>
          <a:p>
            <a:r>
              <a:rPr lang="en-CA" dirty="0"/>
              <a:t>5. </a:t>
            </a:r>
            <a:r>
              <a:rPr lang="en-CA" b="1" dirty="0"/>
              <a:t>When something really amuses you, you</a:t>
            </a:r>
          </a:p>
          <a:p>
            <a:r>
              <a:rPr lang="en-CA" b="1" dirty="0"/>
              <a:t>react </a:t>
            </a:r>
            <a:r>
              <a:rPr lang="en-CA" b="1" dirty="0" smtClean="0"/>
              <a:t>with</a:t>
            </a:r>
          </a:p>
          <a:p>
            <a:endParaRPr lang="en-CA" b="1" dirty="0"/>
          </a:p>
          <a:p>
            <a:r>
              <a:rPr lang="en-CA" dirty="0"/>
              <a:t>a. A big, appreciative laugh</a:t>
            </a:r>
          </a:p>
          <a:p>
            <a:r>
              <a:rPr lang="en-CA" dirty="0"/>
              <a:t>b. A laugh, but not a loud one</a:t>
            </a:r>
          </a:p>
          <a:p>
            <a:r>
              <a:rPr lang="en-CA" dirty="0"/>
              <a:t>c. A quiet chuckle</a:t>
            </a:r>
          </a:p>
          <a:p>
            <a:r>
              <a:rPr lang="en-CA" dirty="0"/>
              <a:t>d. A sheepish smile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7755" y="4604283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6. </a:t>
            </a:r>
            <a:r>
              <a:rPr lang="en-CA" b="1" dirty="0"/>
              <a:t>When you go to a party or social gathering </a:t>
            </a:r>
            <a:r>
              <a:rPr lang="en-CA" b="1" dirty="0" smtClean="0"/>
              <a:t>you</a:t>
            </a:r>
          </a:p>
          <a:p>
            <a:endParaRPr lang="en-CA" b="1" dirty="0"/>
          </a:p>
          <a:p>
            <a:r>
              <a:rPr lang="en-CA" dirty="0"/>
              <a:t>a. Make a loud entrance so everyone notices you</a:t>
            </a:r>
          </a:p>
          <a:p>
            <a:r>
              <a:rPr lang="en-CA" dirty="0"/>
              <a:t>b. Make a quiet entrance, looking around for someone</a:t>
            </a:r>
          </a:p>
          <a:p>
            <a:r>
              <a:rPr lang="en-CA" dirty="0"/>
              <a:t>you know</a:t>
            </a:r>
          </a:p>
          <a:p>
            <a:r>
              <a:rPr lang="en-CA" dirty="0"/>
              <a:t>c. Make the quietest entrance, trying to stay unnoticed</a:t>
            </a:r>
          </a:p>
        </p:txBody>
      </p:sp>
    </p:spTree>
    <p:extLst>
      <p:ext uri="{BB962C8B-B14F-4D97-AF65-F5344CB8AC3E}">
        <p14:creationId xmlns:p14="http://schemas.microsoft.com/office/powerpoint/2010/main" val="2059580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5536" y="0"/>
            <a:ext cx="8352928" cy="7214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7. </a:t>
            </a:r>
            <a:r>
              <a:rPr lang="en-CA" b="1" dirty="0"/>
              <a:t>You're working very hard, concentrating hard, and</a:t>
            </a:r>
          </a:p>
          <a:p>
            <a:r>
              <a:rPr lang="en-CA" b="1" dirty="0"/>
              <a:t>you're interrupted. Do you</a:t>
            </a:r>
            <a:r>
              <a:rPr lang="en-CA" b="1" dirty="0" smtClean="0"/>
              <a:t>..</a:t>
            </a:r>
          </a:p>
          <a:p>
            <a:endParaRPr lang="en-CA" b="1" dirty="0"/>
          </a:p>
          <a:p>
            <a:r>
              <a:rPr lang="en-CA" dirty="0"/>
              <a:t>a. Welcome the break</a:t>
            </a:r>
          </a:p>
          <a:p>
            <a:r>
              <a:rPr lang="en-CA" dirty="0"/>
              <a:t>b. Feel extremely irritated</a:t>
            </a:r>
          </a:p>
          <a:p>
            <a:r>
              <a:rPr lang="en-CA" dirty="0"/>
              <a:t>c. Vary between these two </a:t>
            </a:r>
            <a:r>
              <a:rPr lang="en-CA" dirty="0" smtClean="0"/>
              <a:t>extremes</a:t>
            </a:r>
          </a:p>
          <a:p>
            <a:endParaRPr lang="en-CA" dirty="0"/>
          </a:p>
          <a:p>
            <a:r>
              <a:rPr lang="en-CA" dirty="0"/>
              <a:t>8. </a:t>
            </a:r>
            <a:r>
              <a:rPr lang="en-CA" b="1" dirty="0"/>
              <a:t>Which of the following colors do you like most</a:t>
            </a:r>
            <a:r>
              <a:rPr lang="en-CA" b="1" dirty="0" smtClean="0"/>
              <a:t>?</a:t>
            </a:r>
          </a:p>
          <a:p>
            <a:endParaRPr lang="en-CA" b="1" dirty="0"/>
          </a:p>
          <a:p>
            <a:r>
              <a:rPr lang="en-CA" dirty="0"/>
              <a:t>a. Red or orange</a:t>
            </a:r>
          </a:p>
          <a:p>
            <a:r>
              <a:rPr lang="en-CA" dirty="0"/>
              <a:t>b. Black</a:t>
            </a:r>
          </a:p>
          <a:p>
            <a:r>
              <a:rPr lang="en-CA" dirty="0"/>
              <a:t>c. Yellow or light blue</a:t>
            </a:r>
          </a:p>
          <a:p>
            <a:r>
              <a:rPr lang="en-CA" dirty="0"/>
              <a:t>d. Green</a:t>
            </a:r>
          </a:p>
          <a:p>
            <a:r>
              <a:rPr lang="en-CA" dirty="0"/>
              <a:t>e. Dark blue or purple</a:t>
            </a:r>
          </a:p>
          <a:p>
            <a:r>
              <a:rPr lang="en-CA" dirty="0"/>
              <a:t>f. White</a:t>
            </a:r>
          </a:p>
          <a:p>
            <a:r>
              <a:rPr lang="en-CA" dirty="0"/>
              <a:t>g. Brown or </a:t>
            </a:r>
            <a:r>
              <a:rPr lang="en-CA" dirty="0" smtClean="0"/>
              <a:t>gray</a:t>
            </a:r>
          </a:p>
          <a:p>
            <a:endParaRPr lang="en-CA" dirty="0"/>
          </a:p>
          <a:p>
            <a:r>
              <a:rPr lang="en-CA" dirty="0"/>
              <a:t>9. </a:t>
            </a:r>
            <a:r>
              <a:rPr lang="en-CA" b="1" dirty="0"/>
              <a:t>When you are in bed at night, in those last few</a:t>
            </a:r>
          </a:p>
          <a:p>
            <a:r>
              <a:rPr lang="en-CA" b="1" dirty="0"/>
              <a:t>moments before going to sleep, you </a:t>
            </a:r>
            <a:r>
              <a:rPr lang="en-CA" b="1" dirty="0" smtClean="0"/>
              <a:t>lie</a:t>
            </a:r>
          </a:p>
          <a:p>
            <a:endParaRPr lang="en-CA" b="1" dirty="0"/>
          </a:p>
          <a:p>
            <a:r>
              <a:rPr lang="en-CA" dirty="0"/>
              <a:t>a. Stretched out on your back</a:t>
            </a:r>
          </a:p>
          <a:p>
            <a:r>
              <a:rPr lang="en-CA" dirty="0"/>
              <a:t>b. Stretched out face down on your stomach</a:t>
            </a:r>
          </a:p>
          <a:p>
            <a:r>
              <a:rPr lang="en-CA" dirty="0"/>
              <a:t>c. On your side, slightly curled</a:t>
            </a:r>
          </a:p>
          <a:p>
            <a:r>
              <a:rPr lang="en-CA" dirty="0"/>
              <a:t>d. With your head on one arm</a:t>
            </a:r>
          </a:p>
          <a:p>
            <a:r>
              <a:rPr lang="en-CA" dirty="0"/>
              <a:t>e. With your head under the covers</a:t>
            </a:r>
          </a:p>
        </p:txBody>
      </p:sp>
    </p:spTree>
    <p:extLst>
      <p:ext uri="{BB962C8B-B14F-4D97-AF65-F5344CB8AC3E}">
        <p14:creationId xmlns:p14="http://schemas.microsoft.com/office/powerpoint/2010/main" val="355665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Rountree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cody.rountree23@gmail.com</a:t>
            </a:r>
            <a:r>
              <a:rPr lang="en-US" dirty="0" smtClean="0"/>
              <a:t> (for the time being). Will change to </a:t>
            </a:r>
            <a:r>
              <a:rPr lang="en-US" dirty="0" smtClean="0">
                <a:hlinkClick r:id="rId3"/>
              </a:rPr>
              <a:t>cody.rountree@rsb.qc.ca</a:t>
            </a:r>
            <a:r>
              <a:rPr lang="en-US" dirty="0" smtClean="0"/>
              <a:t> eventually</a:t>
            </a:r>
          </a:p>
          <a:p>
            <a:endParaRPr lang="en-US" dirty="0"/>
          </a:p>
          <a:p>
            <a:r>
              <a:rPr lang="en-US" dirty="0" smtClean="0"/>
              <a:t>Office: Far gym office near M1/M2 gyms</a:t>
            </a:r>
          </a:p>
          <a:p>
            <a:endParaRPr lang="en-US" dirty="0"/>
          </a:p>
          <a:p>
            <a:r>
              <a:rPr lang="en-US" dirty="0" smtClean="0"/>
              <a:t>Website: </a:t>
            </a:r>
            <a:r>
              <a:rPr lang="en-US" dirty="0" smtClean="0">
                <a:hlinkClick r:id="rId4"/>
              </a:rPr>
              <a:t>codyrountree.weebly.com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9135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1560" y="692696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10. </a:t>
            </a:r>
            <a:r>
              <a:rPr lang="en-CA" b="1" dirty="0"/>
              <a:t>You often dream that you </a:t>
            </a:r>
            <a:r>
              <a:rPr lang="en-CA" b="1" dirty="0" smtClean="0"/>
              <a:t>are</a:t>
            </a:r>
          </a:p>
          <a:p>
            <a:endParaRPr lang="en-CA" b="1" dirty="0"/>
          </a:p>
          <a:p>
            <a:r>
              <a:rPr lang="en-CA" dirty="0"/>
              <a:t>a. Falling</a:t>
            </a:r>
          </a:p>
          <a:p>
            <a:r>
              <a:rPr lang="en-CA" dirty="0"/>
              <a:t>b. Fighting or struggling</a:t>
            </a:r>
          </a:p>
          <a:p>
            <a:r>
              <a:rPr lang="en-CA" dirty="0"/>
              <a:t>c. Searching for something or somebody</a:t>
            </a:r>
          </a:p>
          <a:p>
            <a:r>
              <a:rPr lang="en-CA" dirty="0"/>
              <a:t>d. Flying or floating</a:t>
            </a:r>
          </a:p>
          <a:p>
            <a:r>
              <a:rPr lang="en-CA" dirty="0"/>
              <a:t>e. You usually have dreamless sleep</a:t>
            </a:r>
          </a:p>
          <a:p>
            <a:r>
              <a:rPr lang="en-CA" dirty="0"/>
              <a:t>f. Your dreams are always pleasant</a:t>
            </a:r>
          </a:p>
        </p:txBody>
      </p:sp>
    </p:spTree>
    <p:extLst>
      <p:ext uri="{BB962C8B-B14F-4D97-AF65-F5344CB8AC3E}">
        <p14:creationId xmlns:p14="http://schemas.microsoft.com/office/powerpoint/2010/main" val="1510856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7455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3512" y="2780928"/>
            <a:ext cx="112580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dirty="0"/>
              <a:t>Now add up the total number of points...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91432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1624" y="1484784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i="1" u="sng" dirty="0"/>
              <a:t>Over 60 points</a:t>
            </a:r>
            <a:r>
              <a:rPr lang="en-CA" sz="2400" dirty="0"/>
              <a:t>: </a:t>
            </a:r>
            <a:endParaRPr lang="en-CA" sz="2400" dirty="0"/>
          </a:p>
          <a:p>
            <a:endParaRPr lang="en-CA" sz="2400" dirty="0"/>
          </a:p>
          <a:p>
            <a:r>
              <a:rPr lang="en-CA" sz="2400" dirty="0"/>
              <a:t>Others </a:t>
            </a:r>
            <a:r>
              <a:rPr lang="en-CA" sz="2400" dirty="0"/>
              <a:t>see you as someone</a:t>
            </a:r>
          </a:p>
          <a:p>
            <a:r>
              <a:rPr lang="en-CA" sz="2400" dirty="0"/>
              <a:t>they should "handle with care" You're seen as</a:t>
            </a:r>
          </a:p>
          <a:p>
            <a:r>
              <a:rPr lang="en-CA" sz="2400" dirty="0"/>
              <a:t>vain, self-centered, and who is extremely</a:t>
            </a:r>
          </a:p>
          <a:p>
            <a:r>
              <a:rPr lang="en-CA" sz="2400" dirty="0"/>
              <a:t>dominant. Others may admire you, wishing</a:t>
            </a:r>
          </a:p>
          <a:p>
            <a:r>
              <a:rPr lang="en-CA" sz="2400" dirty="0"/>
              <a:t>they could be more like you, but don't always</a:t>
            </a:r>
          </a:p>
          <a:p>
            <a:r>
              <a:rPr lang="en-CA" sz="2400" dirty="0"/>
              <a:t>trust you, hesitating to become too deeply</a:t>
            </a:r>
          </a:p>
          <a:p>
            <a:r>
              <a:rPr lang="en-CA" sz="2400" dirty="0"/>
              <a:t>involved with you.</a:t>
            </a:r>
          </a:p>
        </p:txBody>
      </p:sp>
    </p:spTree>
    <p:extLst>
      <p:ext uri="{BB962C8B-B14F-4D97-AF65-F5344CB8AC3E}">
        <p14:creationId xmlns:p14="http://schemas.microsoft.com/office/powerpoint/2010/main" val="1695440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1624" y="1443841"/>
            <a:ext cx="6552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i="1" u="sng" dirty="0"/>
              <a:t>51 to 60 points</a:t>
            </a:r>
            <a:r>
              <a:rPr lang="en-CA" sz="2400" dirty="0"/>
              <a:t>: </a:t>
            </a:r>
            <a:endParaRPr lang="en-CA" sz="2400" dirty="0"/>
          </a:p>
          <a:p>
            <a:endParaRPr lang="en-CA" sz="2400" dirty="0"/>
          </a:p>
          <a:p>
            <a:r>
              <a:rPr lang="en-CA" sz="2400" dirty="0"/>
              <a:t>Others </a:t>
            </a:r>
            <a:r>
              <a:rPr lang="en-CA" sz="2400" dirty="0"/>
              <a:t>see you as an exciting, highly volatile, rather impulsive personality; a natural</a:t>
            </a:r>
          </a:p>
          <a:p>
            <a:r>
              <a:rPr lang="en-CA" sz="2400" dirty="0"/>
              <a:t>leader, who's quick to make decisions, though not always the right ones. They see you as bold and</a:t>
            </a:r>
          </a:p>
          <a:p>
            <a:r>
              <a:rPr lang="en-CA" sz="2400" dirty="0"/>
              <a:t>adventuresome, someone who will try anything once; someone who takes chances and enjoys an</a:t>
            </a:r>
          </a:p>
          <a:p>
            <a:r>
              <a:rPr lang="en-CA" sz="2400" dirty="0"/>
              <a:t>adventure. They enjoy being in your company because of the excitement you radiate</a:t>
            </a:r>
            <a:r>
              <a:rPr lang="en-CA" sz="2400" dirty="0"/>
              <a:t>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298858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1624" y="1859340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i="1" u="sng" dirty="0"/>
              <a:t>41 to 50 points</a:t>
            </a:r>
            <a:r>
              <a:rPr lang="en-CA" sz="2400" dirty="0"/>
              <a:t>: </a:t>
            </a:r>
            <a:endParaRPr lang="en-CA" sz="2400" dirty="0"/>
          </a:p>
          <a:p>
            <a:endParaRPr lang="en-CA" sz="2400" dirty="0"/>
          </a:p>
          <a:p>
            <a:r>
              <a:rPr lang="en-CA" sz="2400" dirty="0"/>
              <a:t>Others </a:t>
            </a:r>
            <a:r>
              <a:rPr lang="en-CA" sz="2400" dirty="0"/>
              <a:t>see you as fresh, lively, charming, amusing, practical, and always interesting;</a:t>
            </a:r>
          </a:p>
          <a:p>
            <a:r>
              <a:rPr lang="en-CA" sz="2400" dirty="0"/>
              <a:t>someone who's constantly in the center of attention, but sufficiently well-balanced not to let it go to</a:t>
            </a:r>
          </a:p>
          <a:p>
            <a:r>
              <a:rPr lang="en-CA" sz="2400" dirty="0"/>
              <a:t>their head. They also see you as kind, considerate, and understanding; someone who'll always cheer</a:t>
            </a:r>
          </a:p>
          <a:p>
            <a:r>
              <a:rPr lang="en-CA" sz="2400" dirty="0"/>
              <a:t>them up and help them out</a:t>
            </a:r>
            <a:r>
              <a:rPr lang="en-CA" sz="2400" dirty="0"/>
              <a:t>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813757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7568" y="1166844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i="1" u="sng" dirty="0"/>
              <a:t>31 to 40 points: </a:t>
            </a:r>
            <a:endParaRPr lang="en-CA" sz="2000" b="1" i="1" u="sng" dirty="0"/>
          </a:p>
          <a:p>
            <a:endParaRPr lang="en-CA" sz="2000" b="1" i="1" u="sng" dirty="0"/>
          </a:p>
          <a:p>
            <a:r>
              <a:rPr lang="en-CA" sz="2000" dirty="0"/>
              <a:t>Others </a:t>
            </a:r>
            <a:r>
              <a:rPr lang="en-CA" sz="2000" dirty="0"/>
              <a:t>see you as sensible, cautious, careful and practical. They see you as clever,</a:t>
            </a:r>
          </a:p>
          <a:p>
            <a:r>
              <a:rPr lang="en-CA" sz="2000" dirty="0"/>
              <a:t>gifted, or talented, but modest...Not a person who makes friends too quickly or easily, but someone</a:t>
            </a:r>
          </a:p>
          <a:p>
            <a:r>
              <a:rPr lang="en-CA" sz="2000" dirty="0"/>
              <a:t>who's extremely loyal to friends you do make and who expect the same loyalty in return. Those who</a:t>
            </a:r>
          </a:p>
          <a:p>
            <a:r>
              <a:rPr lang="en-CA" sz="2000" dirty="0"/>
              <a:t>really get to know you realize it takes a lot to shake your trust in your friends, but equally that it takes</a:t>
            </a:r>
          </a:p>
          <a:p>
            <a:r>
              <a:rPr lang="en-CA" sz="2000" dirty="0"/>
              <a:t>you a long time to get over it if that trust is ever broken</a:t>
            </a:r>
            <a:r>
              <a:rPr lang="en-CA" sz="2000" dirty="0"/>
              <a:t>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146119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7608" y="1443841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i="1" u="sng" dirty="0"/>
              <a:t>21 to 30 points</a:t>
            </a:r>
            <a:r>
              <a:rPr lang="en-CA" sz="2400" dirty="0"/>
              <a:t>: </a:t>
            </a:r>
            <a:endParaRPr lang="en-CA" sz="2400" dirty="0"/>
          </a:p>
          <a:p>
            <a:endParaRPr lang="en-CA" sz="2400" dirty="0"/>
          </a:p>
          <a:p>
            <a:r>
              <a:rPr lang="en-CA" sz="2400" dirty="0"/>
              <a:t>Your </a:t>
            </a:r>
            <a:r>
              <a:rPr lang="en-CA" sz="2400" dirty="0"/>
              <a:t>friends see you as painstaking and fussy. They see you as very cautious,</a:t>
            </a:r>
          </a:p>
          <a:p>
            <a:r>
              <a:rPr lang="en-CA" sz="2400" dirty="0"/>
              <a:t>extremely careful, a slow and steady plodder. It would really surprise them if you ever did something</a:t>
            </a:r>
          </a:p>
          <a:p>
            <a:r>
              <a:rPr lang="en-CA" sz="2400" dirty="0"/>
              <a:t>impulsively or on the spur of the moment, expecting you to examine everything carefully from every</a:t>
            </a:r>
          </a:p>
          <a:p>
            <a:r>
              <a:rPr lang="en-CA" sz="2400" dirty="0"/>
              <a:t>angle and then, usually decide against it. They think this reaction is caused partly by your careful</a:t>
            </a:r>
          </a:p>
          <a:p>
            <a:r>
              <a:rPr lang="en-CA" sz="2400" dirty="0"/>
              <a:t>nature</a:t>
            </a:r>
            <a:r>
              <a:rPr lang="en-CA" sz="2400" dirty="0"/>
              <a:t>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88432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3592" y="1268760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i="1" u="sng" dirty="0"/>
              <a:t>Under 21 points</a:t>
            </a:r>
            <a:r>
              <a:rPr lang="en-CA" sz="2400" dirty="0"/>
              <a:t>: </a:t>
            </a:r>
            <a:endParaRPr lang="en-CA" sz="2400" dirty="0"/>
          </a:p>
          <a:p>
            <a:endParaRPr lang="en-CA" sz="2400" dirty="0"/>
          </a:p>
          <a:p>
            <a:r>
              <a:rPr lang="en-CA" sz="2400" dirty="0"/>
              <a:t>People </a:t>
            </a:r>
            <a:r>
              <a:rPr lang="en-CA" sz="2400" dirty="0"/>
              <a:t>think you are shy, nervous, and indecisive, someone who needs looking</a:t>
            </a:r>
          </a:p>
          <a:p>
            <a:r>
              <a:rPr lang="en-CA" sz="2400" dirty="0"/>
              <a:t>after, who always wants someone else to make the decisions and who doesn't want to get involved</a:t>
            </a:r>
          </a:p>
          <a:p>
            <a:r>
              <a:rPr lang="en-CA" sz="2400" dirty="0"/>
              <a:t>with anyone or anything. They see you as a worrier who always sees problems that don't exist. Some</a:t>
            </a:r>
          </a:p>
          <a:p>
            <a:r>
              <a:rPr lang="en-CA" sz="2400" dirty="0"/>
              <a:t>people think you're boring. Only those who know you well know that you aren't.</a:t>
            </a:r>
          </a:p>
        </p:txBody>
      </p:sp>
    </p:spTree>
    <p:extLst>
      <p:ext uri="{BB962C8B-B14F-4D97-AF65-F5344CB8AC3E}">
        <p14:creationId xmlns:p14="http://schemas.microsoft.com/office/powerpoint/2010/main" val="171559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Pencil, pen, eraser, highlighter, </a:t>
            </a:r>
            <a:r>
              <a:rPr lang="en-US" dirty="0" err="1" smtClean="0"/>
              <a:t>etc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Notebook</a:t>
            </a:r>
          </a:p>
          <a:p>
            <a:pPr>
              <a:buFontTx/>
              <a:buChar char="-"/>
            </a:pPr>
            <a:r>
              <a:rPr lang="en-US" dirty="0" err="1" smtClean="0"/>
              <a:t>Waterbottle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2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me introduce myself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6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CELLPHONES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2784133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3 strikes = 30min lunch detention</a:t>
            </a:r>
          </a:p>
          <a:p>
            <a:pPr algn="ctr"/>
            <a:endParaRPr lang="en-US" sz="4000" dirty="0"/>
          </a:p>
          <a:p>
            <a:pPr algn="ctr"/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673" y="3637869"/>
            <a:ext cx="22479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0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 country</a:t>
            </a:r>
          </a:p>
          <a:p>
            <a:r>
              <a:rPr lang="en-US" dirty="0" smtClean="0"/>
              <a:t>Soccer</a:t>
            </a:r>
          </a:p>
          <a:p>
            <a:r>
              <a:rPr lang="en-US" dirty="0" smtClean="0"/>
              <a:t>Field Hockey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7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class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small discussion about current issues or discussion of an ethical question/dilemma</a:t>
            </a:r>
          </a:p>
          <a:p>
            <a:r>
              <a:rPr lang="en-US" dirty="0" smtClean="0"/>
              <a:t>Present content (</a:t>
            </a:r>
            <a:r>
              <a:rPr lang="en-US" dirty="0" err="1" smtClean="0"/>
              <a:t>powerpoints</a:t>
            </a:r>
            <a:r>
              <a:rPr lang="en-US" dirty="0" smtClean="0"/>
              <a:t>, videos, movies, talking)</a:t>
            </a:r>
          </a:p>
          <a:p>
            <a:r>
              <a:rPr lang="en-US" dirty="0" smtClean="0"/>
              <a:t>Group work/discussions/individual work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35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Sec 1: </a:t>
            </a:r>
            <a:r>
              <a:rPr lang="en-US" sz="1800" dirty="0" smtClean="0">
                <a:solidFill>
                  <a:srgbClr val="FF0000"/>
                </a:solidFill>
              </a:rPr>
              <a:t>Intro to </a:t>
            </a:r>
            <a:r>
              <a:rPr lang="en-US" sz="1800" dirty="0" smtClean="0"/>
              <a:t>themes and concepts of </a:t>
            </a:r>
            <a:r>
              <a:rPr lang="en-US" sz="1800" dirty="0" smtClean="0">
                <a:solidFill>
                  <a:srgbClr val="FF0000"/>
                </a:solidFill>
              </a:rPr>
              <a:t>ethics and religion </a:t>
            </a:r>
            <a:r>
              <a:rPr lang="en-US" sz="1800" dirty="0" smtClean="0"/>
              <a:t>(concept maps, world religions, </a:t>
            </a:r>
            <a:r>
              <a:rPr lang="en-US" sz="1800" dirty="0" err="1" smtClean="0"/>
              <a:t>etc</a:t>
            </a:r>
            <a:r>
              <a:rPr lang="en-US" sz="1800" dirty="0" smtClean="0"/>
              <a:t>)</a:t>
            </a:r>
          </a:p>
          <a:p>
            <a:r>
              <a:rPr lang="en-US" sz="1800" b="1" dirty="0" smtClean="0"/>
              <a:t>Sec 2: </a:t>
            </a:r>
            <a:r>
              <a:rPr lang="en-CA" sz="1800" dirty="0">
                <a:solidFill>
                  <a:srgbClr val="FF0000"/>
                </a:solidFill>
              </a:rPr>
              <a:t>A</a:t>
            </a:r>
            <a:r>
              <a:rPr lang="en-CA" sz="1800" dirty="0" smtClean="0">
                <a:solidFill>
                  <a:srgbClr val="FF0000"/>
                </a:solidFill>
              </a:rPr>
              <a:t>pply </a:t>
            </a:r>
            <a:r>
              <a:rPr lang="en-CA" sz="1800" dirty="0">
                <a:solidFill>
                  <a:srgbClr val="FF0000"/>
                </a:solidFill>
              </a:rPr>
              <a:t>the concepts and themes from year </a:t>
            </a:r>
            <a:r>
              <a:rPr lang="en-CA" sz="1800" dirty="0"/>
              <a:t>one to teen alcoholism, drugs, media and sexuality. </a:t>
            </a:r>
            <a:r>
              <a:rPr lang="en-CA" sz="1800" dirty="0"/>
              <a:t>D</a:t>
            </a:r>
            <a:r>
              <a:rPr lang="en-CA" sz="1800" dirty="0" smtClean="0"/>
              <a:t>evelop </a:t>
            </a:r>
            <a:r>
              <a:rPr lang="en-CA" sz="1800" dirty="0"/>
              <a:t>a deeper understanding of Religious Culture </a:t>
            </a:r>
            <a:r>
              <a:rPr lang="en-CA" sz="1800" dirty="0" smtClean="0"/>
              <a:t>via </a:t>
            </a:r>
            <a:r>
              <a:rPr lang="en-CA" sz="1800" dirty="0"/>
              <a:t>sacred and creation stories</a:t>
            </a:r>
            <a:r>
              <a:rPr lang="en-CA" sz="1800" dirty="0" smtClean="0"/>
              <a:t>.</a:t>
            </a:r>
          </a:p>
          <a:p>
            <a:r>
              <a:rPr lang="en-CA" sz="1800" b="1" dirty="0" smtClean="0"/>
              <a:t>Sec 3: </a:t>
            </a:r>
            <a:r>
              <a:rPr lang="en-CA" sz="1800" dirty="0" smtClean="0"/>
              <a:t>Process of </a:t>
            </a:r>
            <a:r>
              <a:rPr lang="en-CA" sz="1800" dirty="0" smtClean="0">
                <a:solidFill>
                  <a:srgbClr val="FF0000"/>
                </a:solidFill>
              </a:rPr>
              <a:t>ethical thinking</a:t>
            </a:r>
            <a:r>
              <a:rPr lang="en-CA" sz="1800" dirty="0" smtClean="0"/>
              <a:t>. Why </a:t>
            </a:r>
            <a:r>
              <a:rPr lang="en-CA" sz="1800" dirty="0"/>
              <a:t>do we act/react the way we do?  Why do we hold the beliefs, values and principles that we do?   How does our upbringing, media and our environment affect our ethical thinking?</a:t>
            </a:r>
            <a:r>
              <a:rPr lang="en-CA" sz="1800" b="1" dirty="0"/>
              <a:t>	</a:t>
            </a:r>
            <a:endParaRPr lang="en-US" sz="1800" dirty="0"/>
          </a:p>
          <a:p>
            <a:r>
              <a:rPr lang="en-US" sz="1800" b="1" dirty="0" smtClean="0"/>
              <a:t>Sec 5: </a:t>
            </a:r>
            <a:r>
              <a:rPr lang="en-US" sz="1800" dirty="0" smtClean="0">
                <a:solidFill>
                  <a:srgbClr val="FF0000"/>
                </a:solidFill>
              </a:rPr>
              <a:t>Critical thinking</a:t>
            </a:r>
            <a:r>
              <a:rPr lang="en-US" sz="1800" dirty="0" smtClean="0"/>
              <a:t>. Look at oneself and determine how they foster or hinder dialogue with other, learn how the teenage brain works and how it affects thinking, and finally </a:t>
            </a:r>
            <a:r>
              <a:rPr lang="en-CA" sz="1800" dirty="0" smtClean="0"/>
              <a:t>reflect </a:t>
            </a:r>
            <a:r>
              <a:rPr lang="en-CA" sz="1800" dirty="0"/>
              <a:t>on issues of human ambivalence as a result of lack of knowledge and/or an unwillingness to understand others </a:t>
            </a:r>
            <a:endParaRPr lang="en-US" sz="1400" dirty="0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746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endParaRPr kumimoji="0" lang="en-CA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152400" y="898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endParaRPr kumimoji="0" lang="en-C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62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</TotalTime>
  <Words>1523</Words>
  <Application>Microsoft Office PowerPoint</Application>
  <PresentationFormat>Widescreen</PresentationFormat>
  <Paragraphs>203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Garamond</vt:lpstr>
      <vt:lpstr>Times New Roman</vt:lpstr>
      <vt:lpstr>Organic</vt:lpstr>
      <vt:lpstr>Office Theme</vt:lpstr>
      <vt:lpstr>WELCOME BACK!</vt:lpstr>
      <vt:lpstr>Mr. Rountree</vt:lpstr>
      <vt:lpstr>Materials</vt:lpstr>
      <vt:lpstr>Let me introduce myself</vt:lpstr>
      <vt:lpstr>NO CELLPHONES </vt:lpstr>
      <vt:lpstr>Late…</vt:lpstr>
      <vt:lpstr>Sports? </vt:lpstr>
      <vt:lpstr>How class works</vt:lpstr>
      <vt:lpstr>Program outline</vt:lpstr>
      <vt:lpstr>Breakdown</vt:lpstr>
      <vt:lpstr>Breakdown continued…</vt:lpstr>
      <vt:lpstr>Breakdown continued…</vt:lpstr>
      <vt:lpstr>EVALUATIONS</vt:lpstr>
      <vt:lpstr>My Policy</vt:lpstr>
      <vt:lpstr>What do you know about ethics</vt:lpstr>
      <vt:lpstr>Personality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Riverside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BACK!</dc:title>
  <dc:creator>16-student</dc:creator>
  <cp:lastModifiedBy>16-student</cp:lastModifiedBy>
  <cp:revision>8</cp:revision>
  <dcterms:created xsi:type="dcterms:W3CDTF">2018-09-05T01:25:30Z</dcterms:created>
  <dcterms:modified xsi:type="dcterms:W3CDTF">2018-09-05T02:35:25Z</dcterms:modified>
</cp:coreProperties>
</file>